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1426" r:id="rId2"/>
    <p:sldId id="256" r:id="rId3"/>
    <p:sldId id="1205" r:id="rId4"/>
    <p:sldId id="1434" r:id="rId5"/>
    <p:sldId id="1407" r:id="rId6"/>
    <p:sldId id="1425" r:id="rId7"/>
    <p:sldId id="1409"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Nobo" initials="JN" lastIdx="1" clrIdx="0">
    <p:extLst>
      <p:ext uri="{19B8F6BF-5375-455C-9EA6-DF929625EA0E}">
        <p15:presenceInfo xmlns:p15="http://schemas.microsoft.com/office/powerpoint/2012/main" userId="S-1-5-21-3991781186-3178972888-1074896750-1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85602" autoAdjust="0"/>
  </p:normalViewPr>
  <p:slideViewPr>
    <p:cSldViewPr snapToGrid="0">
      <p:cViewPr varScale="1">
        <p:scale>
          <a:sx n="65" d="100"/>
          <a:sy n="65" d="100"/>
        </p:scale>
        <p:origin x="48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January.  I am glad to see and be able to visit with you today. (next slide)</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month’s KESA Update is to provide an everyone with </a:t>
            </a:r>
          </a:p>
          <a:p>
            <a:pPr marL="228600" indent="-228600">
              <a:buAutoNum type="arabicPeriod"/>
            </a:pPr>
            <a:r>
              <a:rPr lang="en-US" dirty="0"/>
              <a:t>information on what the KESA Pause opportunity did in terms of the redistribution of systems and their expected accreditation year.</a:t>
            </a:r>
          </a:p>
          <a:p>
            <a:pPr marL="228600" indent="-228600">
              <a:buAutoNum type="arabicPeriod"/>
            </a:pPr>
            <a:r>
              <a:rPr lang="en-US" dirty="0"/>
              <a:t>To get the temperature, if you will, about how all systems are addressing social emotional and academic progress</a:t>
            </a:r>
          </a:p>
          <a:p>
            <a:pPr marL="228600" indent="-228600">
              <a:buAutoNum type="arabicPeriod"/>
            </a:pPr>
            <a:r>
              <a:rPr lang="en-US" dirty="0"/>
              <a:t>Allow for some conversation amongst ourselves to help clarify and further understand what is expected in the April survey; and finally,</a:t>
            </a:r>
          </a:p>
          <a:p>
            <a:pPr marL="228600" indent="-228600">
              <a:buAutoNum type="arabicPeriod"/>
            </a:pPr>
            <a:r>
              <a:rPr lang="en-US" dirty="0"/>
              <a:t>To give systems that are not pausing, a general overview of their expectations for this year.  (Next Slide)</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3</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get to the main discussion for today’s update.  Although an official survey will be coming out in April that will ask you to address the questions posted on the accreditation website for both Social Emotional and Academic Progress, we wanted to try to get an idea of what systems are currently doing in these two areas.  To get you thinking now, about how you may answer some of these questions.  To that end we have developed a quick survey for you to take during this meeting that will provide us with a quick Pulse of what is happening.  </a:t>
            </a:r>
          </a:p>
          <a:p>
            <a:endParaRPr lang="en-US" dirty="0"/>
          </a:p>
          <a:p>
            <a:r>
              <a:rPr lang="en-US" dirty="0"/>
              <a:t>Hopefully, the survey will also trigger questions that could help further the whole group discussion that will follow.  This can also be an opportunity to learn from each other about some strategies being implemented and types of data being collected. </a:t>
            </a:r>
          </a:p>
          <a:p>
            <a:endParaRPr lang="en-US" dirty="0"/>
          </a:p>
          <a:p>
            <a:r>
              <a:rPr lang="en-US" dirty="0"/>
              <a:t>Let’s take a quick look at the questions that paused systems will be asked (next slide)</a:t>
            </a:r>
          </a:p>
          <a:p>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4</a:t>
            </a:fld>
            <a:endParaRPr lang="en-US"/>
          </a:p>
        </p:txBody>
      </p:sp>
    </p:spTree>
    <p:extLst>
      <p:ext uri="{BB962C8B-B14F-4D97-AF65-F5344CB8AC3E}">
        <p14:creationId xmlns:p14="http://schemas.microsoft.com/office/powerpoint/2010/main" val="423853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5</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7</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37230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0624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220510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3D9E2-0C41-4D1A-8E61-00B514B4C60F}" type="datetimeFigureOut">
              <a:rPr lang="en-US" smtClean="0">
                <a:solidFill>
                  <a:prstClr val="black">
                    <a:tint val="75000"/>
                  </a:prstClr>
                </a:solidFill>
              </a:rPr>
              <a:pPr/>
              <a:t>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738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2/9/2021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1730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73751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361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2/9/2021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ksde.zoom.us/meeting/register/tJUud-Cvpz4qE9Lirv1bACN5eYlrqUqFSo1e"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adiederich@ksde.org"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lstStyle/>
          <a:p>
            <a:pPr marL="0" indent="0">
              <a:buNone/>
            </a:pPr>
            <a:r>
              <a:rPr lang="en-US" sz="6000" b="1" dirty="0"/>
              <a:t>Welcome to the Monthly KESA Updates and Support Meeting!</a:t>
            </a:r>
            <a:endParaRPr lang="en-US" sz="6000" dirty="0"/>
          </a:p>
          <a:p>
            <a:endParaRPr lang="en-US" sz="6000" dirty="0"/>
          </a:p>
          <a:p>
            <a:pPr marL="0" indent="0">
              <a:buNone/>
            </a:pPr>
            <a:r>
              <a:rPr lang="en-US" sz="6000" b="1" dirty="0"/>
              <a:t>This session is scheduled to start promptly at 9:00 a.m.</a:t>
            </a:r>
            <a:endParaRPr lang="en-US" sz="6000" dirty="0"/>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title"/>
          </p:nvPr>
        </p:nvSpPr>
        <p:spPr>
          <a:xfrm>
            <a:off x="1169670" y="2283691"/>
            <a:ext cx="7480151" cy="2728576"/>
          </a:xfrm>
        </p:spPr>
        <p:txBody>
          <a:bodyPr>
            <a:normAutofit/>
          </a:bodyPr>
          <a:lstStyle/>
          <a:p>
            <a:r>
              <a:rPr lang="en-US" dirty="0"/>
              <a:t>Kansas Education System Accreditation (KESA) Update – </a:t>
            </a:r>
            <a:r>
              <a:rPr lang="en-US" dirty="0" err="1"/>
              <a:t>Februrary</a:t>
            </a:r>
            <a:r>
              <a:rPr lang="en-US" dirty="0"/>
              <a:t>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486240"/>
            <a:ext cx="10515600" cy="3885520"/>
          </a:xfrm>
        </p:spPr>
        <p:txBody>
          <a:bodyPr>
            <a:normAutofit/>
          </a:bodyPr>
          <a:lstStyle/>
          <a:p>
            <a:pPr lvl="2"/>
            <a:endParaRPr lang="en-US" dirty="0"/>
          </a:p>
          <a:p>
            <a:r>
              <a:rPr lang="en-US" dirty="0"/>
              <a:t>Provide an update on the pulse results of how systems are addressing the “Pause”.</a:t>
            </a:r>
          </a:p>
          <a:p>
            <a:r>
              <a:rPr lang="en-US" dirty="0"/>
              <a:t>Using data to make a difference</a:t>
            </a:r>
          </a:p>
          <a:p>
            <a:r>
              <a:rPr lang="en-US" dirty="0"/>
              <a:t>Review expectations for systems who are not pausing</a:t>
            </a:r>
          </a:p>
          <a:p>
            <a:pPr lvl="1"/>
            <a:r>
              <a:rPr lang="en-US" dirty="0"/>
              <a:t>2020-2021 Expectations</a:t>
            </a:r>
          </a:p>
          <a:p>
            <a:pPr lvl="1"/>
            <a:r>
              <a:rPr lang="en-US" dirty="0"/>
              <a:t>System Reports</a:t>
            </a:r>
          </a:p>
          <a:p>
            <a:pPr lvl="1"/>
            <a:r>
              <a:rPr lang="en-US" dirty="0"/>
              <a:t>System and OVT expectations for KESA Visit</a:t>
            </a:r>
          </a:p>
          <a:p>
            <a:pPr marL="0" indent="0">
              <a:buNone/>
            </a:pPr>
            <a:endParaRPr lang="en-US" dirty="0"/>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Today’s Purpose</a:t>
            </a:r>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t>Getting a Pulse of  KESA Systems on Pause</a:t>
            </a:r>
          </a:p>
        </p:txBody>
      </p:sp>
      <p:sp>
        <p:nvSpPr>
          <p:cNvPr id="5" name="Text Placeholder 4">
            <a:extLst>
              <a:ext uri="{FF2B5EF4-FFF2-40B4-BE49-F238E27FC236}">
                <a16:creationId xmlns:a16="http://schemas.microsoft.com/office/drawing/2014/main" id="{EB393581-7261-4890-81FF-C4FE8EBD904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935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200" y="1825625"/>
            <a:ext cx="5181600" cy="1753916"/>
          </a:xfrm>
        </p:spPr>
        <p:txBody>
          <a:bodyPr/>
          <a:lstStyle/>
          <a:p>
            <a:r>
              <a:rPr lang="en-US" strike="sngStrike" dirty="0"/>
              <a:t>Tuesday, October 13, 2020</a:t>
            </a:r>
          </a:p>
          <a:p>
            <a:r>
              <a:rPr lang="en-US" strike="sngStrike" dirty="0"/>
              <a:t>Tuesday, November 10, 2020</a:t>
            </a:r>
          </a:p>
          <a:p>
            <a:r>
              <a:rPr lang="en-US" strike="sngStrike" dirty="0"/>
              <a:t>Tuesday, December 8, 2020</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0" y="1825625"/>
            <a:ext cx="5181600" cy="1753916"/>
          </a:xfrm>
        </p:spPr>
        <p:txBody>
          <a:bodyPr/>
          <a:lstStyle/>
          <a:p>
            <a:r>
              <a:rPr lang="en-US" strike="sngStrike" dirty="0"/>
              <a:t>Tuesday, January 12, 2021</a:t>
            </a:r>
          </a:p>
          <a:p>
            <a:r>
              <a:rPr lang="en-US" strike="sngStrike" dirty="0"/>
              <a:t>Tuesday, February 9, 2021</a:t>
            </a:r>
          </a:p>
          <a:p>
            <a:r>
              <a:rPr lang="en-US" dirty="0"/>
              <a:t>Tuesday, March 9, 2021</a:t>
            </a:r>
          </a:p>
        </p:txBody>
      </p:sp>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Monthly KESA Updates and Supports </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3914078"/>
            <a:ext cx="10290717" cy="2031325"/>
          </a:xfrm>
          <a:prstGeom prst="rect">
            <a:avLst/>
          </a:prstGeom>
          <a:noFill/>
        </p:spPr>
        <p:txBody>
          <a:bodyPr wrap="square" rtlCol="0">
            <a:spAutoFit/>
          </a:bodyPr>
          <a:lstStyle/>
          <a:p>
            <a:r>
              <a:rPr lang="en-US" b="1" dirty="0">
                <a:solidFill>
                  <a:srgbClr val="FF0000"/>
                </a:solidFill>
              </a:rPr>
              <a:t>All KESA Support Zooms are scheduled from 9:00 a.m. – 10:00 a.m.</a:t>
            </a:r>
          </a:p>
          <a:p>
            <a:endParaRPr lang="en-US" b="1" dirty="0">
              <a:solidFill>
                <a:schemeClr val="bg2">
                  <a:lumMod val="10000"/>
                </a:schemeClr>
              </a:solidFill>
            </a:endParaRPr>
          </a:p>
          <a:p>
            <a:r>
              <a:rPr lang="en-US" dirty="0"/>
              <a:t>Register in advance for this meeting:</a:t>
            </a:r>
          </a:p>
          <a:p>
            <a:r>
              <a:rPr lang="en-US" b="1" u="sng" dirty="0">
                <a:solidFill>
                  <a:schemeClr val="tx1">
                    <a:lumMod val="50000"/>
                    <a:lumOff val="50000"/>
                  </a:schemeClr>
                </a:solidFill>
                <a:hlinkClick r:id="rId3">
                  <a:extLst>
                    <a:ext uri="{A12FA001-AC4F-418D-AE19-62706E023703}">
                      <ahyp:hlinkClr xmlns:ahyp="http://schemas.microsoft.com/office/drawing/2018/hyperlinkcolor" val="tx"/>
                    </a:ext>
                  </a:extLst>
                </a:hlinkClick>
              </a:rPr>
              <a:t>https://ksde.zoom.us/meeting/register/tJUud-Cvpz4qE9Lirv1bACN5eYlrqUqFSo1e</a:t>
            </a:r>
            <a:endParaRPr lang="en-US" b="1" u="sng" dirty="0">
              <a:solidFill>
                <a:schemeClr val="tx1">
                  <a:lumMod val="50000"/>
                  <a:lumOff val="50000"/>
                </a:schemeClr>
              </a:solidFill>
            </a:endParaRPr>
          </a:p>
          <a:p>
            <a:endParaRPr lang="en-US" dirty="0"/>
          </a:p>
          <a:p>
            <a:r>
              <a:rPr lang="en-US" dirty="0"/>
              <a:t>After registering, you will receive a confirmation email containing information about joining the meeting.</a:t>
            </a:r>
          </a:p>
        </p:txBody>
      </p:sp>
    </p:spTree>
    <p:extLst>
      <p:ext uri="{BB962C8B-B14F-4D97-AF65-F5344CB8AC3E}">
        <p14:creationId xmlns:p14="http://schemas.microsoft.com/office/powerpoint/2010/main" val="137978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AFF1958-E713-4BEE-B28B-E3C2D4134A9C}"/>
              </a:ext>
            </a:extLst>
          </p:cNvPr>
          <p:cNvSpPr>
            <a:spLocks noGrp="1"/>
          </p:cNvSpPr>
          <p:nvPr>
            <p:ph idx="1"/>
          </p:nvPr>
        </p:nvSpPr>
        <p:spPr/>
        <p:txBody>
          <a:bodyPr>
            <a:normAutofit/>
          </a:bodyPr>
          <a:lstStyle/>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r>
              <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rPr>
              <a:t>Questions?</a:t>
            </a:r>
          </a:p>
        </p:txBody>
      </p:sp>
      <p:sp>
        <p:nvSpPr>
          <p:cNvPr id="4" name="Title 3">
            <a:extLst>
              <a:ext uri="{FF2B5EF4-FFF2-40B4-BE49-F238E27FC236}">
                <a16:creationId xmlns:a16="http://schemas.microsoft.com/office/drawing/2014/main" id="{67AF99DB-9BCF-4BA3-8572-3287FC2AD12D}"/>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11382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90030" y="2290842"/>
            <a:ext cx="4592495" cy="1754326"/>
          </a:xfrm>
        </p:spPr>
        <p:txBody>
          <a:bodyPr>
            <a:normAutofit/>
          </a:bodyPr>
          <a:lstStyle/>
          <a:p>
            <a:pPr lvl="1"/>
            <a:r>
              <a:rPr lang="en-US" sz="1600" b="1" dirty="0"/>
              <a:t>Mischel D. Miller, </a:t>
            </a:r>
            <a:r>
              <a:rPr lang="en-US" sz="1600" b="1" dirty="0" err="1"/>
              <a:t>Ed.S</a:t>
            </a:r>
            <a:br>
              <a:rPr lang="en-US" sz="1600"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7688118" y="2382020"/>
            <a:ext cx="4608368" cy="1754326"/>
          </a:xfrm>
        </p:spPr>
        <p:txBody>
          <a:bodyPr/>
          <a:lstStyle/>
          <a:p>
            <a:pPr lvl="1">
              <a:lnSpc>
                <a:spcPct val="100000"/>
              </a:lnSpc>
              <a:spcBef>
                <a:spcPts val="0"/>
              </a:spcBef>
            </a:pPr>
            <a:r>
              <a:rPr lang="en-US" sz="1600" b="1"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r>
              <a:rPr lang="en-US" sz="1600" dirty="0">
                <a:latin typeface="+mj-lt"/>
              </a:rPr>
              <a:t>Myron Melton</a:t>
            </a:r>
          </a:p>
          <a:p>
            <a:r>
              <a:rPr lang="en-US" sz="1600" dirty="0"/>
              <a:t>KESA Coordinator</a:t>
            </a:r>
          </a:p>
          <a:p>
            <a:r>
              <a:rPr lang="en-US" sz="1600" dirty="0"/>
              <a:t>Teacher Licensure and Accreditation</a:t>
            </a:r>
          </a:p>
          <a:p>
            <a:r>
              <a:rPr lang="en-US" sz="1600" dirty="0"/>
              <a:t>(785) 296-8110</a:t>
            </a:r>
          </a:p>
          <a:p>
            <a:r>
              <a:rPr lang="en-US" sz="1600" dirty="0">
                <a:hlinkClick r:id="rId5"/>
              </a:rPr>
              <a:t>mmelton@ksde.org</a:t>
            </a:r>
            <a:endParaRPr lang="en-US" sz="1600" dirty="0"/>
          </a:p>
          <a:p>
            <a:endParaRPr lang="en-US" dirty="0"/>
          </a:p>
          <a:p>
            <a:endParaRPr lang="en-US" dirty="0"/>
          </a:p>
        </p:txBody>
      </p:sp>
      <p:sp>
        <p:nvSpPr>
          <p:cNvPr id="5" name="TextBox 4">
            <a:extLst>
              <a:ext uri="{FF2B5EF4-FFF2-40B4-BE49-F238E27FC236}">
                <a16:creationId xmlns:a16="http://schemas.microsoft.com/office/drawing/2014/main" id="{3FEC3C4C-F203-4A23-97EC-3F822FD813BC}"/>
              </a:ext>
            </a:extLst>
          </p:cNvPr>
          <p:cNvSpPr txBox="1"/>
          <p:nvPr/>
        </p:nvSpPr>
        <p:spPr>
          <a:xfrm>
            <a:off x="4250904" y="3937661"/>
            <a:ext cx="4310743" cy="1600438"/>
          </a:xfrm>
          <a:prstGeom prst="rect">
            <a:avLst/>
          </a:prstGeom>
          <a:noFill/>
        </p:spPr>
        <p:txBody>
          <a:bodyPr wrap="square" rtlCol="0">
            <a:spAutoFit/>
          </a:bodyPr>
          <a:lstStyle/>
          <a:p>
            <a:r>
              <a:rPr lang="en-US" sz="1600" dirty="0">
                <a:latin typeface="+mj-lt"/>
              </a:rPr>
              <a:t>Ed </a:t>
            </a:r>
            <a:r>
              <a:rPr lang="en-US" sz="1600" dirty="0" err="1">
                <a:latin typeface="+mj-lt"/>
              </a:rPr>
              <a:t>Kalas</a:t>
            </a:r>
            <a:r>
              <a:rPr lang="en-US" sz="1600" dirty="0"/>
              <a:t>,</a:t>
            </a:r>
            <a:r>
              <a:rPr lang="en-US" sz="1600" dirty="0">
                <a:latin typeface="+mj-lt"/>
              </a:rPr>
              <a:t> </a:t>
            </a:r>
            <a:r>
              <a:rPr lang="en-US" sz="1600" dirty="0"/>
              <a:t>Education Program consultant</a:t>
            </a:r>
          </a:p>
          <a:p>
            <a:r>
              <a:rPr lang="en-US" sz="1600" dirty="0"/>
              <a:t>Professional Learning and Mentoring</a:t>
            </a:r>
          </a:p>
          <a:p>
            <a:r>
              <a:rPr lang="en-US" sz="1600" dirty="0"/>
              <a:t>Teacher Licensure and Accreditation</a:t>
            </a:r>
          </a:p>
          <a:p>
            <a:r>
              <a:rPr lang="en-US" sz="1600" dirty="0"/>
              <a:t>(785) 296-2198</a:t>
            </a:r>
          </a:p>
          <a:p>
            <a:r>
              <a:rPr lang="en-US" sz="1600" dirty="0">
                <a:hlinkClick r:id="rId6"/>
              </a:rPr>
              <a:t>ekalas@ksde.org</a:t>
            </a:r>
            <a:endParaRPr lang="en-US" sz="1600" dirty="0"/>
          </a:p>
          <a:p>
            <a:endParaRPr lang="en-US" dirty="0"/>
          </a:p>
        </p:txBody>
      </p:sp>
      <p:sp>
        <p:nvSpPr>
          <p:cNvPr id="6" name="TextBox 5">
            <a:extLst>
              <a:ext uri="{FF2B5EF4-FFF2-40B4-BE49-F238E27FC236}">
                <a16:creationId xmlns:a16="http://schemas.microsoft.com/office/drawing/2014/main" id="{B2BAD7CF-3FED-4421-8BBC-2B38F4F3BFEC}"/>
              </a:ext>
            </a:extLst>
          </p:cNvPr>
          <p:cNvSpPr txBox="1"/>
          <p:nvPr/>
        </p:nvSpPr>
        <p:spPr>
          <a:xfrm>
            <a:off x="8153074" y="3923445"/>
            <a:ext cx="3951516" cy="1323439"/>
          </a:xfrm>
          <a:prstGeom prst="rect">
            <a:avLst/>
          </a:prstGeom>
          <a:noFill/>
        </p:spPr>
        <p:txBody>
          <a:bodyPr wrap="square" rtlCol="0">
            <a:spAutoFit/>
          </a:bodyPr>
          <a:lstStyle/>
          <a:p>
            <a:r>
              <a:rPr lang="en-US" sz="1600" b="1" dirty="0"/>
              <a:t>Annie </a:t>
            </a:r>
            <a:r>
              <a:rPr lang="en-US" sz="1600" b="1" dirty="0" err="1"/>
              <a:t>Diederich</a:t>
            </a:r>
            <a:r>
              <a:rPr lang="en-US" sz="1600" b="1" dirty="0"/>
              <a:t>, </a:t>
            </a:r>
          </a:p>
          <a:p>
            <a:r>
              <a:rPr lang="en-US" sz="1600" dirty="0"/>
              <a:t>Education</a:t>
            </a:r>
            <a:r>
              <a:rPr lang="en-US" sz="1600" b="1" dirty="0"/>
              <a:t> </a:t>
            </a:r>
            <a:r>
              <a:rPr lang="en-US" sz="1600" dirty="0"/>
              <a:t>Program Consultant - KESA </a:t>
            </a:r>
          </a:p>
          <a:p>
            <a:r>
              <a:rPr lang="en-US" sz="1600" dirty="0"/>
              <a:t>Teacher Licensure and Accreditation</a:t>
            </a:r>
          </a:p>
          <a:p>
            <a:r>
              <a:rPr lang="en-US" sz="1600" dirty="0"/>
              <a:t>(785) 368-7356</a:t>
            </a:r>
          </a:p>
          <a:p>
            <a:r>
              <a:rPr lang="en-US" sz="1600" dirty="0">
                <a:hlinkClick r:id="rId7"/>
              </a:rPr>
              <a:t>adiederich@ksde.org</a:t>
            </a:r>
            <a:r>
              <a:rPr lang="en-US" sz="1600" dirty="0"/>
              <a:t> </a:t>
            </a:r>
          </a:p>
        </p:txBody>
      </p:sp>
    </p:spTree>
    <p:extLst>
      <p:ext uri="{BB962C8B-B14F-4D97-AF65-F5344CB8AC3E}">
        <p14:creationId xmlns:p14="http://schemas.microsoft.com/office/powerpoint/2010/main" val="2030364097"/>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2936</TotalTime>
  <Words>598</Words>
  <Application>Microsoft Office PowerPoint</Application>
  <PresentationFormat>Widescreen</PresentationFormat>
  <Paragraphs>64</Paragraphs>
  <Slides>7</Slides>
  <Notes>5</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Black</vt:lpstr>
      <vt:lpstr>Arial Narrow</vt:lpstr>
      <vt:lpstr>Calibri</vt:lpstr>
      <vt:lpstr>Open Sans</vt:lpstr>
      <vt:lpstr>Open Sans Extrabold</vt:lpstr>
      <vt:lpstr>Open Sans Light</vt:lpstr>
      <vt:lpstr>Open Sans Semibold</vt:lpstr>
      <vt:lpstr>Custom Design</vt:lpstr>
      <vt:lpstr>PowerPoint Presentation</vt:lpstr>
      <vt:lpstr>Kansas Education System Accreditation (KESA) Update – Februrary 2021 </vt:lpstr>
      <vt:lpstr>Today’s Purpose</vt:lpstr>
      <vt:lpstr>Getting a Pulse of  KESA Systems on Pause</vt:lpstr>
      <vt:lpstr>Mark your calendars for Monthly KESA Updates and Supports </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88</cp:revision>
  <cp:lastPrinted>2020-08-18T17:00:22Z</cp:lastPrinted>
  <dcterms:created xsi:type="dcterms:W3CDTF">2020-08-06T19:00:44Z</dcterms:created>
  <dcterms:modified xsi:type="dcterms:W3CDTF">2021-02-09T15:45:06Z</dcterms:modified>
</cp:coreProperties>
</file>